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</p:sldMasterIdLst>
  <p:sldIdLst>
    <p:sldId id="293" r:id="rId3"/>
    <p:sldId id="316" r:id="rId4"/>
    <p:sldId id="317" r:id="rId5"/>
    <p:sldId id="312" r:id="rId6"/>
    <p:sldId id="320" r:id="rId7"/>
    <p:sldId id="318" r:id="rId8"/>
    <p:sldId id="319" r:id="rId9"/>
    <p:sldId id="321" r:id="rId10"/>
    <p:sldId id="322" r:id="rId11"/>
    <p:sldId id="324" r:id="rId12"/>
    <p:sldId id="325" r:id="rId13"/>
    <p:sldId id="294" r:id="rId14"/>
    <p:sldId id="284" r:id="rId15"/>
    <p:sldId id="285" r:id="rId16"/>
    <p:sldId id="286" r:id="rId17"/>
    <p:sldId id="291" r:id="rId18"/>
    <p:sldId id="290" r:id="rId19"/>
    <p:sldId id="292" r:id="rId20"/>
    <p:sldId id="323" r:id="rId21"/>
    <p:sldId id="313" r:id="rId22"/>
    <p:sldId id="314" r:id="rId23"/>
    <p:sldId id="315" r:id="rId24"/>
    <p:sldId id="326" r:id="rId25"/>
    <p:sldId id="303" r:id="rId26"/>
    <p:sldId id="307" r:id="rId27"/>
    <p:sldId id="31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 varScale="1">
        <p:scale>
          <a:sx n="103" d="100"/>
          <a:sy n="103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86AAF-375F-4944-937C-4DF2D3DA6B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17841-BCE6-4627-8960-AC79570FF47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2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E786-9669-4202-AF6A-1AFC83D17D8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E8945-7358-4FD2-8819-3AC0E5E879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07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DF964-959B-4396-AD71-AD3754F76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5F4B2-81DE-48FD-8419-81B50E67EE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39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B811-C611-46D9-9FF7-9A7B3122ECE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AA03-0398-4980-9AB4-627F49CF15F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415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B811-C611-46D9-9FF7-9A7B3122ECE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AA03-0398-4980-9AB4-627F49CF1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23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B811-C611-46D9-9FF7-9A7B3122ECE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AA03-0398-4980-9AB4-627F49CF15F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150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B811-C611-46D9-9FF7-9A7B3122ECE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AA03-0398-4980-9AB4-627F49CF1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56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B811-C611-46D9-9FF7-9A7B3122ECE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AA03-0398-4980-9AB4-627F49CF1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77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B811-C611-46D9-9FF7-9A7B3122ECE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AA03-0398-4980-9AB4-627F49CF1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5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B811-C611-46D9-9FF7-9A7B3122ECE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AA03-0398-4980-9AB4-627F49CF1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6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2DEB811-C611-46D9-9FF7-9A7B3122ECE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3CAA03-0398-4980-9AB4-627F49CF1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CC4DF-C0B3-40D7-AA03-0D6EEBDB387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1CDD1-5C91-4E71-93A8-C492789ED54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8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B811-C611-46D9-9FF7-9A7B3122ECE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AA03-0398-4980-9AB4-627F49CF1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13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B811-C611-46D9-9FF7-9A7B3122ECE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AA03-0398-4980-9AB4-627F49CF1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2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B811-C611-46D9-9FF7-9A7B3122ECE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AA03-0398-4980-9AB4-627F49CF1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5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52AA-C4F2-4C0C-9191-8CC33E1CCF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21172-2952-4E46-BAFC-EE31683018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4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99058-03B6-46B9-A7B1-A17FAAD41A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8234-DB22-41E5-962E-6ECDEDE552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2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FEAE1-864D-4E92-A8D0-C455087542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714A0-384A-440E-8259-6186B0BFFFE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58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83E45-1C25-41C4-94E7-5E53A8F746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61355-6FA4-4BC9-9786-F5E074113F7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25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1256D-6B2F-4624-B7CD-9A050CA63EA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7699-B30B-4253-862A-96FB09D36F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35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220B9-0A1C-432B-9775-9BB8EBB71F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C404-5550-4F09-9185-90A85541F6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49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5B7D4-32C3-4B5F-BA48-EB9BE4972F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C88D-7053-4AEF-94DC-3C9496AFE9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A127AA-01D5-4D68-92FF-A27E7C104F1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C8B322-B981-411C-91E6-CF077497DB2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A127AA-01D5-4D68-92FF-A27E7C104F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C8B322-B981-411C-91E6-CF077497D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03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n.ch/images/stories/documents/publications/free_publications/Regulatory_Board_Governance_Toolkit.pdf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543800" cy="3508375"/>
          </a:xfrm>
        </p:spPr>
        <p:txBody>
          <a:bodyPr/>
          <a:lstStyle/>
          <a:p>
            <a:r>
              <a:rPr lang="en-US" dirty="0"/>
              <a:t>Board and Commission Governance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4648200"/>
            <a:ext cx="7543800" cy="1295400"/>
          </a:xfrm>
        </p:spPr>
        <p:txBody>
          <a:bodyPr>
            <a:noAutofit/>
          </a:bodyPr>
          <a:lstStyle/>
          <a:p>
            <a:r>
              <a:rPr lang="en-US" sz="1200" b="1" dirty="0" smtClean="0"/>
              <a:t>September 11, 2015</a:t>
            </a:r>
            <a:endParaRPr lang="en-US" sz="1200" b="1" dirty="0"/>
          </a:p>
          <a:p>
            <a:r>
              <a:rPr lang="en-US" sz="1200" b="1" dirty="0" err="1"/>
              <a:t>FireSky</a:t>
            </a:r>
            <a:r>
              <a:rPr lang="en-US" sz="1200" b="1" dirty="0"/>
              <a:t> Resort &amp; Spa </a:t>
            </a:r>
          </a:p>
          <a:p>
            <a:r>
              <a:rPr lang="en-US" sz="1200" b="1" dirty="0" smtClean="0"/>
              <a:t>Scottsdale</a:t>
            </a:r>
            <a:r>
              <a:rPr lang="en-US" sz="1200" b="1" dirty="0"/>
              <a:t>, Arizona </a:t>
            </a:r>
          </a:p>
        </p:txBody>
      </p:sp>
    </p:spTree>
    <p:extLst>
      <p:ext uri="{BB962C8B-B14F-4D97-AF65-F5344CB8AC3E}">
        <p14:creationId xmlns:p14="http://schemas.microsoft.com/office/powerpoint/2010/main" val="16649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Boards Do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60" y="1371600"/>
            <a:ext cx="7620000" cy="3505200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Three key duties:</a:t>
            </a:r>
          </a:p>
          <a:p>
            <a:pPr lvl="1"/>
            <a:r>
              <a:rPr lang="en-US" sz="3200" dirty="0" smtClean="0"/>
              <a:t> Duty of Care</a:t>
            </a:r>
          </a:p>
          <a:p>
            <a:pPr lvl="1"/>
            <a:r>
              <a:rPr lang="en-US" sz="3200" dirty="0" smtClean="0"/>
              <a:t> Duty of Loyalty</a:t>
            </a:r>
          </a:p>
          <a:p>
            <a:pPr lvl="1"/>
            <a:r>
              <a:rPr lang="en-US" sz="3200" dirty="0" smtClean="0"/>
              <a:t> Duty of Obedience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" y="6019800"/>
            <a:ext cx="91287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Bradley, J. &amp; Ivey, L. (2015). </a:t>
            </a:r>
            <a:r>
              <a:rPr lang="en-US" sz="1000" i="1" dirty="0" smtClean="0"/>
              <a:t>Successful executive director-board relationship: How to reduce legal risks &amp; fulfill fiduciary responsibilities and achieve missions</a:t>
            </a:r>
            <a:r>
              <a:rPr lang="en-US" sz="1000" dirty="0" smtClean="0"/>
              <a:t> (Video webinar).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919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Powerful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15738"/>
            <a:ext cx="7620000" cy="45720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1800" dirty="0"/>
              <a:t>1. Constructive Partnerships </a:t>
            </a:r>
          </a:p>
          <a:p>
            <a:pPr marL="114300" indent="0">
              <a:buNone/>
            </a:pPr>
            <a:r>
              <a:rPr lang="en-US" sz="1800" dirty="0" smtClean="0"/>
              <a:t>2</a:t>
            </a:r>
            <a:r>
              <a:rPr lang="en-US" sz="1800" dirty="0"/>
              <a:t>. Mission Driven 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3</a:t>
            </a:r>
            <a:r>
              <a:rPr lang="en-US" sz="1800" dirty="0"/>
              <a:t>. Strategic Thinking 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4</a:t>
            </a:r>
            <a:r>
              <a:rPr lang="en-US" sz="1800" dirty="0"/>
              <a:t>. Culture of </a:t>
            </a:r>
            <a:r>
              <a:rPr lang="en-US" sz="1800" dirty="0" smtClean="0"/>
              <a:t>Inquiry</a:t>
            </a:r>
          </a:p>
          <a:p>
            <a:pPr marL="114300" indent="0">
              <a:buNone/>
            </a:pPr>
            <a:r>
              <a:rPr lang="en-US" sz="1800" dirty="0" smtClean="0"/>
              <a:t>5</a:t>
            </a:r>
            <a:r>
              <a:rPr lang="en-US" sz="1800" dirty="0"/>
              <a:t>. Independent Mindedness 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6</a:t>
            </a:r>
            <a:r>
              <a:rPr lang="en-US" sz="1800" dirty="0"/>
              <a:t>. Ethos of </a:t>
            </a:r>
            <a:r>
              <a:rPr lang="en-US" sz="1800" dirty="0" smtClean="0"/>
              <a:t>Transparency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7. Compliance with Integrity 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8</a:t>
            </a:r>
            <a:r>
              <a:rPr lang="en-US" sz="1800" dirty="0"/>
              <a:t>. Sustaining Resources 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9</a:t>
            </a:r>
            <a:r>
              <a:rPr lang="en-US" sz="1800" dirty="0"/>
              <a:t>. Results </a:t>
            </a:r>
            <a:r>
              <a:rPr lang="en-US" sz="1800" dirty="0" smtClean="0"/>
              <a:t>Oriented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10. Intentional Board Practices 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11</a:t>
            </a:r>
            <a:r>
              <a:rPr lang="en-US" sz="1800" dirty="0"/>
              <a:t>. Continuous </a:t>
            </a:r>
            <a:r>
              <a:rPr lang="en-US" sz="1800" dirty="0" smtClean="0"/>
              <a:t>Learning</a:t>
            </a:r>
          </a:p>
          <a:p>
            <a:pPr marL="114300" indent="0">
              <a:buNone/>
            </a:pPr>
            <a:r>
              <a:rPr lang="en-US" sz="1800" dirty="0" smtClean="0"/>
              <a:t>12</a:t>
            </a:r>
            <a:r>
              <a:rPr lang="en-US" sz="1800" dirty="0"/>
              <a:t>. </a:t>
            </a:r>
            <a:r>
              <a:rPr lang="en-US" sz="1800" dirty="0" smtClean="0"/>
              <a:t>Revitalization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096000"/>
            <a:ext cx="815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Barry, J. (2014). </a:t>
            </a:r>
            <a:r>
              <a:rPr lang="en-US" sz="1000" i="1" dirty="0"/>
              <a:t>Regulatory Board Governance Toolkit</a:t>
            </a:r>
            <a:r>
              <a:rPr lang="en-US" sz="1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324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What is preventing you from thinking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12800" dirty="0" smtClean="0">
                <a:solidFill>
                  <a:srgbClr val="C00000"/>
                </a:solidFill>
              </a:rPr>
              <a:t>BIG?</a:t>
            </a:r>
            <a:endParaRPr lang="en-US" sz="1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8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Flaws with Board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50266"/>
          </a:xfrm>
        </p:spPr>
        <p:txBody>
          <a:bodyPr>
            <a:normAutofit fontScale="85000" lnSpcReduction="20000"/>
          </a:bodyPr>
          <a:lstStyle/>
          <a:p>
            <a:r>
              <a:rPr lang="en-US" sz="2600" b="1" dirty="0" smtClean="0"/>
              <a:t>Time on the trivial</a:t>
            </a:r>
          </a:p>
          <a:p>
            <a:pPr lvl="1"/>
            <a:r>
              <a:rPr lang="en-US" sz="2200" dirty="0" smtClean="0"/>
              <a:t>Items of trivial scope or importance receive disproportionate attention compared with matters of greater scope or importance</a:t>
            </a:r>
            <a:endParaRPr lang="en-US" sz="2200" dirty="0"/>
          </a:p>
          <a:p>
            <a:r>
              <a:rPr lang="en-US" sz="2600" b="1" dirty="0" smtClean="0"/>
              <a:t>Short-term bias</a:t>
            </a:r>
          </a:p>
          <a:p>
            <a:pPr lvl="1"/>
            <a:r>
              <a:rPr lang="en-US" sz="2200" dirty="0" smtClean="0"/>
              <a:t>Last month’s financial statement gets more attention than the agency’s strategic position</a:t>
            </a:r>
            <a:endParaRPr lang="en-US" sz="2200" dirty="0"/>
          </a:p>
          <a:p>
            <a:r>
              <a:rPr lang="en-US" sz="2600" b="1" dirty="0" smtClean="0"/>
              <a:t>Reactive stance</a:t>
            </a:r>
          </a:p>
          <a:p>
            <a:pPr lvl="1"/>
            <a:r>
              <a:rPr lang="en-US" sz="2200" dirty="0" smtClean="0"/>
              <a:t>Reacting to staff initiatives rather than acting proactively</a:t>
            </a:r>
            <a:endParaRPr lang="en-US" sz="2200" dirty="0"/>
          </a:p>
          <a:p>
            <a:r>
              <a:rPr lang="en-US" sz="2600" b="1" dirty="0" smtClean="0"/>
              <a:t>Reviewing, rehashing, redoing</a:t>
            </a:r>
          </a:p>
          <a:p>
            <a:pPr lvl="1"/>
            <a:r>
              <a:rPr lang="en-US" sz="2200" dirty="0" smtClean="0"/>
              <a:t>“Eighty-five percent of our time was spent monitoring staff work” – Glendora Putnam, Boston, of a prominent national board</a:t>
            </a:r>
            <a:endParaRPr lang="en-US" sz="2600" b="1" dirty="0" smtClean="0"/>
          </a:p>
          <a:p>
            <a:r>
              <a:rPr lang="en-US" sz="2600" b="1" dirty="0" smtClean="0"/>
              <a:t>Diffuse authority</a:t>
            </a:r>
          </a:p>
          <a:p>
            <a:pPr lvl="1"/>
            <a:r>
              <a:rPr lang="en-US" sz="2200" dirty="0" smtClean="0"/>
              <a:t>Rarely do we find a board-executive partnership wherein each party’s authority has been clarified </a:t>
            </a:r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9000" y="6065873"/>
            <a:ext cx="5943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srgbClr val="2F2B20"/>
                </a:solidFill>
              </a:rPr>
              <a:t>* Carver, J. (1997). </a:t>
            </a:r>
            <a:r>
              <a:rPr lang="en-US" sz="1200" i="1" dirty="0">
                <a:solidFill>
                  <a:srgbClr val="2F2B20"/>
                </a:solidFill>
              </a:rPr>
              <a:t>Boards that make a difference</a:t>
            </a:r>
            <a:r>
              <a:rPr lang="en-US" sz="1200" dirty="0">
                <a:solidFill>
                  <a:srgbClr val="2F2B20"/>
                </a:solidFill>
              </a:rPr>
              <a:t>. San Francisco: </a:t>
            </a:r>
            <a:r>
              <a:rPr lang="en-US" sz="1200" dirty="0" err="1">
                <a:solidFill>
                  <a:srgbClr val="2F2B20"/>
                </a:solidFill>
              </a:rPr>
              <a:t>Jossey</a:t>
            </a:r>
            <a:r>
              <a:rPr lang="en-US" sz="1200" dirty="0">
                <a:solidFill>
                  <a:srgbClr val="2F2B20"/>
                </a:solidFill>
              </a:rPr>
              <a:t>-Bass Publishers. </a:t>
            </a:r>
          </a:p>
        </p:txBody>
      </p:sp>
    </p:spTree>
    <p:extLst>
      <p:ext uri="{BB962C8B-B14F-4D97-AF65-F5344CB8AC3E}">
        <p14:creationId xmlns:p14="http://schemas.microsoft.com/office/powerpoint/2010/main" val="104841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38979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Toward a </a:t>
            </a:r>
            <a:br>
              <a:rPr lang="en-US" dirty="0" smtClean="0"/>
            </a:br>
            <a:r>
              <a:rPr lang="en-US" dirty="0" smtClean="0"/>
              <a:t>New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52600"/>
            <a:ext cx="7543801" cy="4267200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“Cradle” vision</a:t>
            </a:r>
          </a:p>
          <a:p>
            <a:pPr lvl="1"/>
            <a:r>
              <a:rPr lang="en-US" sz="1200" dirty="0" smtClean="0"/>
              <a:t>Systematic encouragement to think the unthinkable and to dream</a:t>
            </a:r>
          </a:p>
          <a:p>
            <a:r>
              <a:rPr lang="en-US" sz="1400" b="1" dirty="0" smtClean="0"/>
              <a:t>Explicitly address fundamental values</a:t>
            </a:r>
          </a:p>
          <a:p>
            <a:pPr lvl="1"/>
            <a:r>
              <a:rPr lang="en-US" sz="1200" dirty="0" smtClean="0"/>
              <a:t>Governing board: the guardian of organizational values</a:t>
            </a:r>
            <a:endParaRPr lang="en-US" sz="1400" dirty="0" smtClean="0"/>
          </a:p>
          <a:p>
            <a:r>
              <a:rPr lang="en-US" sz="1400" b="1" dirty="0" smtClean="0"/>
              <a:t>Force an external focus</a:t>
            </a:r>
          </a:p>
          <a:p>
            <a:pPr lvl="1"/>
            <a:r>
              <a:rPr lang="en-US" sz="1200" dirty="0" smtClean="0"/>
              <a:t>Focus on needs and markets rather than internal issues of organizational mechanics</a:t>
            </a:r>
            <a:endParaRPr lang="en-US" sz="1400" dirty="0" smtClean="0"/>
          </a:p>
          <a:p>
            <a:r>
              <a:rPr lang="en-US" sz="1400" b="1" dirty="0" smtClean="0"/>
              <a:t>Enable an outcome-driven organizing system</a:t>
            </a:r>
          </a:p>
          <a:p>
            <a:pPr lvl="1"/>
            <a:r>
              <a:rPr lang="en-US" sz="1200" dirty="0" smtClean="0"/>
              <a:t>Establish a mission in terms of an outcome and enforce the mission as the central organizing focus</a:t>
            </a:r>
            <a:endParaRPr lang="en-US" sz="1400" dirty="0"/>
          </a:p>
          <a:p>
            <a:r>
              <a:rPr lang="en-US" sz="1400" b="1" dirty="0" smtClean="0"/>
              <a:t>Separate large issues from the small ones</a:t>
            </a:r>
          </a:p>
          <a:p>
            <a:pPr lvl="1"/>
            <a:r>
              <a:rPr lang="en-US" sz="1200" dirty="0" smtClean="0"/>
              <a:t>Large issues deserve first claim of time</a:t>
            </a:r>
            <a:endParaRPr lang="en-US" sz="1200" dirty="0"/>
          </a:p>
          <a:p>
            <a:r>
              <a:rPr lang="en-US" sz="1400" b="1" dirty="0" smtClean="0"/>
              <a:t>Force forward thinking</a:t>
            </a:r>
          </a:p>
          <a:p>
            <a:pPr lvl="1"/>
            <a:r>
              <a:rPr lang="en-US" sz="1200" dirty="0" smtClean="0"/>
              <a:t>Strategic leadership demands the long-term viewpoint</a:t>
            </a:r>
            <a:endParaRPr lang="en-US" sz="1200" dirty="0"/>
          </a:p>
          <a:p>
            <a:r>
              <a:rPr lang="en-US" sz="1400" b="1" dirty="0" smtClean="0"/>
              <a:t>Enable proactivity</a:t>
            </a:r>
          </a:p>
          <a:p>
            <a:pPr lvl="1"/>
            <a:r>
              <a:rPr lang="en-US" sz="1200" dirty="0" smtClean="0"/>
              <a:t>Engage in more creating than approving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1000" y="6096001"/>
            <a:ext cx="594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000" dirty="0">
                <a:solidFill>
                  <a:srgbClr val="2F2B20"/>
                </a:solidFill>
              </a:rPr>
              <a:t>* Carver, J. (1997). </a:t>
            </a:r>
            <a:r>
              <a:rPr lang="en-US" sz="1000" i="1" dirty="0">
                <a:solidFill>
                  <a:srgbClr val="2F2B20"/>
                </a:solidFill>
              </a:rPr>
              <a:t>Boards that make a difference</a:t>
            </a:r>
            <a:r>
              <a:rPr lang="en-US" sz="1000" dirty="0">
                <a:solidFill>
                  <a:srgbClr val="2F2B20"/>
                </a:solidFill>
              </a:rPr>
              <a:t>. San Francisco: </a:t>
            </a:r>
            <a:r>
              <a:rPr lang="en-US" sz="1000" dirty="0" err="1">
                <a:solidFill>
                  <a:srgbClr val="2F2B20"/>
                </a:solidFill>
              </a:rPr>
              <a:t>Jossey</a:t>
            </a:r>
            <a:r>
              <a:rPr lang="en-US" sz="1000" dirty="0">
                <a:solidFill>
                  <a:srgbClr val="2F2B20"/>
                </a:solidFill>
              </a:rPr>
              <a:t>-Bass Publishers. </a:t>
            </a:r>
          </a:p>
        </p:txBody>
      </p:sp>
    </p:spTree>
    <p:extLst>
      <p:ext uri="{BB962C8B-B14F-4D97-AF65-F5344CB8AC3E}">
        <p14:creationId xmlns:p14="http://schemas.microsoft.com/office/powerpoint/2010/main" val="14263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Toward a New </a:t>
            </a:r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845734"/>
            <a:ext cx="7757160" cy="4326466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Facilitate diversity and unity</a:t>
            </a:r>
          </a:p>
          <a:p>
            <a:pPr lvl="1"/>
            <a:r>
              <a:rPr lang="en-US" sz="1200" dirty="0" smtClean="0"/>
              <a:t>Optimize the richness of diversity in board composition and opinion, yet still assimilate the variety into one voice</a:t>
            </a:r>
            <a:endParaRPr lang="en-US" sz="1400" dirty="0"/>
          </a:p>
          <a:p>
            <a:r>
              <a:rPr lang="en-US" sz="1400" b="1" dirty="0" smtClean="0"/>
              <a:t>Describe relationships to relevant constituencies</a:t>
            </a:r>
          </a:p>
          <a:p>
            <a:pPr lvl="1"/>
            <a:r>
              <a:rPr lang="en-US" sz="1200" dirty="0"/>
              <a:t>D</a:t>
            </a:r>
            <a:r>
              <a:rPr lang="en-US" sz="1200" dirty="0" smtClean="0"/>
              <a:t>efine where constituencies - consumers, neighbors, &amp; staff - fit into the grand scheme</a:t>
            </a:r>
            <a:endParaRPr lang="en-US" sz="1200" dirty="0"/>
          </a:p>
          <a:p>
            <a:r>
              <a:rPr lang="en-US" sz="1400" b="1" dirty="0" smtClean="0"/>
              <a:t>Define a common basis for discipline</a:t>
            </a:r>
          </a:p>
          <a:p>
            <a:pPr lvl="1"/>
            <a:r>
              <a:rPr lang="en-US" sz="1200" dirty="0" smtClean="0"/>
              <a:t>Provide a rational basis for a board’s self-discipline to promote efficiency</a:t>
            </a:r>
            <a:endParaRPr lang="en-US" sz="1200" dirty="0"/>
          </a:p>
          <a:p>
            <a:r>
              <a:rPr lang="en-US" sz="1400" b="1" dirty="0" smtClean="0"/>
              <a:t>Delineate the board’s role in common topics</a:t>
            </a:r>
          </a:p>
          <a:p>
            <a:pPr lvl="1"/>
            <a:r>
              <a:rPr lang="en-US" sz="1200" dirty="0" smtClean="0"/>
              <a:t>Enable the board to articulate roles without isolating roles from each other</a:t>
            </a:r>
            <a:endParaRPr lang="en-US" sz="1200" dirty="0"/>
          </a:p>
          <a:p>
            <a:r>
              <a:rPr lang="en-US" sz="1400" b="1" dirty="0" smtClean="0"/>
              <a:t>Determine what information is needed</a:t>
            </a:r>
          </a:p>
          <a:p>
            <a:pPr lvl="1"/>
            <a:r>
              <a:rPr lang="en-US" sz="1200" dirty="0" smtClean="0"/>
              <a:t>Introduce precise distinctions about the nature of information needed to govern, avoiding too much, too little, too late and simply wrong information</a:t>
            </a:r>
            <a:endParaRPr lang="en-US" sz="1400" dirty="0" smtClean="0"/>
          </a:p>
          <a:p>
            <a:r>
              <a:rPr lang="en-US" sz="1400" b="1" dirty="0" smtClean="0"/>
              <a:t>Balance overcontrol and undercontrol</a:t>
            </a:r>
          </a:p>
          <a:p>
            <a:pPr lvl="1"/>
            <a:r>
              <a:rPr lang="en-US" sz="1200" dirty="0" smtClean="0"/>
              <a:t>Clarify the aspects of management that need tight versus loose control</a:t>
            </a:r>
            <a:endParaRPr lang="en-US" sz="1400" dirty="0"/>
          </a:p>
          <a:p>
            <a:r>
              <a:rPr lang="en-US" sz="1400" b="1" dirty="0" smtClean="0"/>
              <a:t>Use board time efficiently</a:t>
            </a:r>
          </a:p>
          <a:p>
            <a:pPr lvl="1"/>
            <a:r>
              <a:rPr lang="en-US" sz="1200" dirty="0" smtClean="0"/>
              <a:t>Use the precious gift of time more productively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4267200" y="6096000"/>
            <a:ext cx="594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000" dirty="0">
                <a:solidFill>
                  <a:srgbClr val="2F2B20"/>
                </a:solidFill>
              </a:rPr>
              <a:t>* Carver, J. (1997). </a:t>
            </a:r>
            <a:r>
              <a:rPr lang="en-US" sz="1000" i="1" dirty="0">
                <a:solidFill>
                  <a:srgbClr val="2F2B20"/>
                </a:solidFill>
              </a:rPr>
              <a:t>Boards that make a difference</a:t>
            </a:r>
            <a:r>
              <a:rPr lang="en-US" sz="1000" dirty="0">
                <a:solidFill>
                  <a:srgbClr val="2F2B20"/>
                </a:solidFill>
              </a:rPr>
              <a:t>. San Francisco: </a:t>
            </a:r>
            <a:r>
              <a:rPr lang="en-US" sz="1000" dirty="0" err="1">
                <a:solidFill>
                  <a:srgbClr val="2F2B20"/>
                </a:solidFill>
              </a:rPr>
              <a:t>Jossey</a:t>
            </a:r>
            <a:r>
              <a:rPr lang="en-US" sz="1000" dirty="0">
                <a:solidFill>
                  <a:srgbClr val="2F2B20"/>
                </a:solidFill>
              </a:rPr>
              <a:t>-Bass Publishers. </a:t>
            </a:r>
          </a:p>
        </p:txBody>
      </p:sp>
    </p:spTree>
    <p:extLst>
      <p:ext uri="{BB962C8B-B14F-4D97-AF65-F5344CB8AC3E}">
        <p14:creationId xmlns:p14="http://schemas.microsoft.com/office/powerpoint/2010/main" val="18157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668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New Governance Paradigm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676400"/>
          <a:ext cx="7696200" cy="3995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76204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Measure</a:t>
                      </a:r>
                      <a:endParaRPr lang="en-US" sz="2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Classic Public Administration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New</a:t>
                      </a:r>
                      <a:r>
                        <a:rPr lang="en-US" sz="2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Governance</a:t>
                      </a:r>
                      <a:endParaRPr lang="en-US" sz="2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  <a:tr h="6467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Unit</a:t>
                      </a:r>
                      <a:r>
                        <a:rPr lang="en-US" sz="1600" baseline="0" dirty="0" smtClean="0"/>
                        <a:t> of Analysis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Program/Agency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Tools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  <a:tr h="6467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Focus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Hierarchy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Network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  <a:tr h="6467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Relationship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Public vs. Private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Public + Private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  <a:tr h="6467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Leadership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Command &amp; Control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Negotiation &amp;Persuasion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  <a:tr h="6467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Skill Set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Management Skills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Engagement</a:t>
                      </a:r>
                      <a:r>
                        <a:rPr lang="en-US" sz="1600" baseline="0" dirty="0" smtClean="0"/>
                        <a:t> Skills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14368" name="TextBox 4"/>
          <p:cNvSpPr txBox="1">
            <a:spLocks noChangeArrowheads="1"/>
          </p:cNvSpPr>
          <p:nvPr/>
        </p:nvSpPr>
        <p:spPr bwMode="auto">
          <a:xfrm>
            <a:off x="2476500" y="5710238"/>
            <a:ext cx="419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The Tools of Government: A Guide to the New Governance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Lester M. Salamon, editor (2002), Johns Hopkins University</a:t>
            </a:r>
          </a:p>
        </p:txBody>
      </p:sp>
    </p:spTree>
    <p:extLst>
      <p:ext uri="{BB962C8B-B14F-4D97-AF65-F5344CB8AC3E}">
        <p14:creationId xmlns:p14="http://schemas.microsoft.com/office/powerpoint/2010/main" val="112675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997704"/>
              </p:ext>
            </p:extLst>
          </p:nvPr>
        </p:nvGraphicFramePr>
        <p:xfrm>
          <a:off x="495300" y="1282603"/>
          <a:ext cx="8153400" cy="38227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17800"/>
                <a:gridCol w="2717800"/>
                <a:gridCol w="2717800"/>
              </a:tblGrid>
              <a:tr h="46338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Dimension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Government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Governance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</a:tr>
              <a:tr h="4633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The Role</a:t>
                      </a:r>
                      <a:r>
                        <a:rPr lang="en-US" sz="1600" baseline="0" dirty="0" smtClean="0"/>
                        <a:t> of Government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Major Actor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One of Many Actors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</a:tr>
              <a:tr h="5790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Authority &amp;</a:t>
                      </a:r>
                      <a:r>
                        <a:rPr lang="en-US" sz="1600" baseline="0" dirty="0" smtClean="0"/>
                        <a:t> Decision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     Making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Centralized Command &amp;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     </a:t>
                      </a:r>
                      <a:r>
                        <a:rPr lang="en-US" sz="1600" dirty="0" smtClean="0"/>
                        <a:t>Control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Decentralized Negotiation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     </a:t>
                      </a:r>
                      <a:r>
                        <a:rPr lang="en-US" sz="1600" dirty="0" smtClean="0"/>
                        <a:t>&amp; Persuasion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</a:tr>
              <a:tr h="4633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System Structure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Closed &amp; Vertical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 &amp; Horizontal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</a:tr>
              <a:tr h="4633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Focus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Program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Tool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</a:tr>
              <a:tr h="4633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Democratic Process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Representative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Participatory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</a:tr>
              <a:tr h="4633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Accountability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Process Outputs Quality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Community Level Outcomes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</a:tr>
              <a:tr h="4633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Policies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Centralized/Uniform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Decentralized/Place Sensitive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</a:tr>
            </a:tbl>
          </a:graphicData>
        </a:graphic>
      </p:graphicFrame>
      <p:sp>
        <p:nvSpPr>
          <p:cNvPr id="13351" name="TextBox 6"/>
          <p:cNvSpPr txBox="1">
            <a:spLocks noChangeArrowheads="1"/>
          </p:cNvSpPr>
          <p:nvPr/>
        </p:nvSpPr>
        <p:spPr bwMode="auto">
          <a:xfrm>
            <a:off x="1905000" y="5181600"/>
            <a:ext cx="533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Comparison of the “government” paradigm and the “governance” paradigm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From Government to Governance […]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Frahm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Martin (2009)</a:t>
            </a:r>
            <a:endParaRPr lang="en-US" sz="12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0"/>
            <a:ext cx="77724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New Governance Paradigm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1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60838" y="304800"/>
            <a:ext cx="547687" cy="54927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36838" y="1355725"/>
            <a:ext cx="547687" cy="54927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60838" y="1355725"/>
            <a:ext cx="547687" cy="54927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08638" y="1355725"/>
            <a:ext cx="547687" cy="54927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55838" y="2362200"/>
            <a:ext cx="547687" cy="54927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55925" y="2362200"/>
            <a:ext cx="549275" cy="54927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94125" y="2362200"/>
            <a:ext cx="549275" cy="54927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79925" y="2362200"/>
            <a:ext cx="549275" cy="54927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27638" y="2362200"/>
            <a:ext cx="547687" cy="54927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27725" y="2362200"/>
            <a:ext cx="549275" cy="54927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24" name="Straight Connector 23"/>
          <p:cNvCxnSpPr>
            <a:stCxn id="4" idx="2"/>
            <a:endCxn id="15" idx="0"/>
          </p:cNvCxnSpPr>
          <p:nvPr/>
        </p:nvCxnSpPr>
        <p:spPr>
          <a:xfrm rot="5400000">
            <a:off x="4183063" y="1104900"/>
            <a:ext cx="5032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2"/>
            <a:endCxn id="14" idx="0"/>
          </p:cNvCxnSpPr>
          <p:nvPr/>
        </p:nvCxnSpPr>
        <p:spPr>
          <a:xfrm rot="5400000">
            <a:off x="3422650" y="342900"/>
            <a:ext cx="501650" cy="152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4" idx="2"/>
            <a:endCxn id="16" idx="0"/>
          </p:cNvCxnSpPr>
          <p:nvPr/>
        </p:nvCxnSpPr>
        <p:spPr>
          <a:xfrm rot="16200000" flipH="1">
            <a:off x="4908550" y="381000"/>
            <a:ext cx="501650" cy="144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4" idx="2"/>
            <a:endCxn id="17" idx="0"/>
          </p:cNvCxnSpPr>
          <p:nvPr/>
        </p:nvCxnSpPr>
        <p:spPr>
          <a:xfrm rot="5400000">
            <a:off x="2492375" y="1943100"/>
            <a:ext cx="457200" cy="381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4" idx="2"/>
            <a:endCxn id="18" idx="0"/>
          </p:cNvCxnSpPr>
          <p:nvPr/>
        </p:nvCxnSpPr>
        <p:spPr>
          <a:xfrm rot="16200000" flipH="1">
            <a:off x="2842419" y="1974056"/>
            <a:ext cx="457200" cy="3190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2"/>
            <a:endCxn id="19" idx="0"/>
          </p:cNvCxnSpPr>
          <p:nvPr/>
        </p:nvCxnSpPr>
        <p:spPr>
          <a:xfrm rot="5400000">
            <a:off x="4023519" y="1950244"/>
            <a:ext cx="457200" cy="366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5" idx="2"/>
            <a:endCxn id="20" idx="0"/>
          </p:cNvCxnSpPr>
          <p:nvPr/>
        </p:nvCxnSpPr>
        <p:spPr>
          <a:xfrm rot="16200000" flipH="1">
            <a:off x="4366419" y="1974056"/>
            <a:ext cx="457200" cy="3190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6" idx="2"/>
            <a:endCxn id="21" idx="0"/>
          </p:cNvCxnSpPr>
          <p:nvPr/>
        </p:nvCxnSpPr>
        <p:spPr>
          <a:xfrm rot="5400000">
            <a:off x="5464175" y="1943100"/>
            <a:ext cx="457200" cy="381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6" idx="2"/>
            <a:endCxn id="22" idx="0"/>
          </p:cNvCxnSpPr>
          <p:nvPr/>
        </p:nvCxnSpPr>
        <p:spPr>
          <a:xfrm rot="16200000" flipH="1">
            <a:off x="5814219" y="1974056"/>
            <a:ext cx="457200" cy="3190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1965325" y="4419600"/>
            <a:ext cx="549275" cy="549275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79725" y="3946525"/>
            <a:ext cx="549275" cy="549275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657600" y="4495800"/>
            <a:ext cx="549275" cy="549275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819400" y="5105400"/>
            <a:ext cx="549275" cy="549275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251325" y="3657600"/>
            <a:ext cx="549275" cy="549275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67200" y="5334000"/>
            <a:ext cx="549275" cy="549275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86400" y="5029200"/>
            <a:ext cx="549275" cy="549275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486400" y="3962400"/>
            <a:ext cx="549275" cy="549275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6384925" y="4495800"/>
            <a:ext cx="549275" cy="549275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4724400" y="4495800"/>
            <a:ext cx="549275" cy="549275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v</a:t>
            </a:r>
          </a:p>
        </p:txBody>
      </p:sp>
      <p:cxnSp>
        <p:nvCxnSpPr>
          <p:cNvPr id="57" name="Straight Arrow Connector 56"/>
          <p:cNvCxnSpPr>
            <a:stCxn id="44" idx="7"/>
            <a:endCxn id="45" idx="2"/>
          </p:cNvCxnSpPr>
          <p:nvPr/>
        </p:nvCxnSpPr>
        <p:spPr>
          <a:xfrm rot="5400000" flipH="1" flipV="1">
            <a:off x="2516982" y="4137819"/>
            <a:ext cx="279400" cy="4460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5" idx="7"/>
            <a:endCxn id="48" idx="2"/>
          </p:cNvCxnSpPr>
          <p:nvPr/>
        </p:nvCxnSpPr>
        <p:spPr>
          <a:xfrm rot="5400000" flipH="1" flipV="1">
            <a:off x="3752057" y="3528219"/>
            <a:ext cx="95250" cy="9032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8" idx="6"/>
            <a:endCxn id="51" idx="1"/>
          </p:cNvCxnSpPr>
          <p:nvPr/>
        </p:nvCxnSpPr>
        <p:spPr>
          <a:xfrm>
            <a:off x="4800600" y="3932238"/>
            <a:ext cx="766763" cy="11112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1" idx="6"/>
            <a:endCxn id="52" idx="1"/>
          </p:cNvCxnSpPr>
          <p:nvPr/>
        </p:nvCxnSpPr>
        <p:spPr>
          <a:xfrm>
            <a:off x="6035675" y="4237038"/>
            <a:ext cx="430213" cy="33972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4" idx="5"/>
            <a:endCxn id="47" idx="1"/>
          </p:cNvCxnSpPr>
          <p:nvPr/>
        </p:nvCxnSpPr>
        <p:spPr>
          <a:xfrm rot="16200000" flipH="1">
            <a:off x="2517776" y="4803775"/>
            <a:ext cx="298450" cy="46672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5" idx="4"/>
            <a:endCxn id="47" idx="0"/>
          </p:cNvCxnSpPr>
          <p:nvPr/>
        </p:nvCxnSpPr>
        <p:spPr>
          <a:xfrm rot="5400000">
            <a:off x="2819401" y="4770437"/>
            <a:ext cx="609600" cy="6032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6"/>
            <a:endCxn id="46" idx="2"/>
          </p:cNvCxnSpPr>
          <p:nvPr/>
        </p:nvCxnSpPr>
        <p:spPr>
          <a:xfrm>
            <a:off x="2514600" y="4694238"/>
            <a:ext cx="1143000" cy="76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5" idx="6"/>
            <a:endCxn id="46" idx="1"/>
          </p:cNvCxnSpPr>
          <p:nvPr/>
        </p:nvCxnSpPr>
        <p:spPr>
          <a:xfrm>
            <a:off x="3429000" y="4221163"/>
            <a:ext cx="309563" cy="3556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6" idx="7"/>
            <a:endCxn id="48" idx="4"/>
          </p:cNvCxnSpPr>
          <p:nvPr/>
        </p:nvCxnSpPr>
        <p:spPr>
          <a:xfrm rot="5400000" flipH="1" flipV="1">
            <a:off x="4140994" y="4191794"/>
            <a:ext cx="369888" cy="40005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48" idx="4"/>
            <a:endCxn id="53" idx="1"/>
          </p:cNvCxnSpPr>
          <p:nvPr/>
        </p:nvCxnSpPr>
        <p:spPr>
          <a:xfrm rot="16200000" flipH="1">
            <a:off x="4480719" y="4252119"/>
            <a:ext cx="369888" cy="279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6" idx="6"/>
            <a:endCxn id="53" idx="2"/>
          </p:cNvCxnSpPr>
          <p:nvPr/>
        </p:nvCxnSpPr>
        <p:spPr>
          <a:xfrm>
            <a:off x="4206875" y="4770438"/>
            <a:ext cx="517525" cy="1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53" idx="7"/>
            <a:endCxn id="51" idx="3"/>
          </p:cNvCxnSpPr>
          <p:nvPr/>
        </p:nvCxnSpPr>
        <p:spPr>
          <a:xfrm rot="5400000" flipH="1" flipV="1">
            <a:off x="5307013" y="4316413"/>
            <a:ext cx="146050" cy="37465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51" idx="4"/>
            <a:endCxn id="50" idx="0"/>
          </p:cNvCxnSpPr>
          <p:nvPr/>
        </p:nvCxnSpPr>
        <p:spPr>
          <a:xfrm rot="5400000">
            <a:off x="5500687" y="4770438"/>
            <a:ext cx="519113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53" idx="5"/>
            <a:endCxn id="50" idx="2"/>
          </p:cNvCxnSpPr>
          <p:nvPr/>
        </p:nvCxnSpPr>
        <p:spPr>
          <a:xfrm rot="16200000" flipH="1">
            <a:off x="5169694" y="4987132"/>
            <a:ext cx="339725" cy="2936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47" idx="6"/>
            <a:endCxn id="46" idx="3"/>
          </p:cNvCxnSpPr>
          <p:nvPr/>
        </p:nvCxnSpPr>
        <p:spPr>
          <a:xfrm flipV="1">
            <a:off x="3368675" y="4964113"/>
            <a:ext cx="369888" cy="41592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47" idx="6"/>
            <a:endCxn id="49" idx="2"/>
          </p:cNvCxnSpPr>
          <p:nvPr/>
        </p:nvCxnSpPr>
        <p:spPr>
          <a:xfrm>
            <a:off x="3368675" y="5380038"/>
            <a:ext cx="898525" cy="2286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6" idx="5"/>
            <a:endCxn id="49" idx="1"/>
          </p:cNvCxnSpPr>
          <p:nvPr/>
        </p:nvCxnSpPr>
        <p:spPr>
          <a:xfrm rot="16200000" flipH="1">
            <a:off x="4011613" y="5078413"/>
            <a:ext cx="450850" cy="22225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49" idx="7"/>
            <a:endCxn id="53" idx="4"/>
          </p:cNvCxnSpPr>
          <p:nvPr/>
        </p:nvCxnSpPr>
        <p:spPr>
          <a:xfrm rot="5400000" flipH="1" flipV="1">
            <a:off x="4682332" y="5098256"/>
            <a:ext cx="369888" cy="26352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49" idx="6"/>
            <a:endCxn id="50" idx="3"/>
          </p:cNvCxnSpPr>
          <p:nvPr/>
        </p:nvCxnSpPr>
        <p:spPr>
          <a:xfrm flipV="1">
            <a:off x="4816475" y="5497513"/>
            <a:ext cx="750888" cy="11112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50" idx="6"/>
            <a:endCxn id="52" idx="3"/>
          </p:cNvCxnSpPr>
          <p:nvPr/>
        </p:nvCxnSpPr>
        <p:spPr>
          <a:xfrm flipV="1">
            <a:off x="6035675" y="4964113"/>
            <a:ext cx="430213" cy="33972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53" idx="6"/>
            <a:endCxn id="52" idx="2"/>
          </p:cNvCxnSpPr>
          <p:nvPr/>
        </p:nvCxnSpPr>
        <p:spPr>
          <a:xfrm>
            <a:off x="5273675" y="4770438"/>
            <a:ext cx="1111250" cy="1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438400" y="5943600"/>
            <a:ext cx="4267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structure of governance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895600" y="3048000"/>
            <a:ext cx="3124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structure of government</a:t>
            </a:r>
          </a:p>
        </p:txBody>
      </p:sp>
      <p:sp>
        <p:nvSpPr>
          <p:cNvPr id="15413" name="TextBox 100"/>
          <p:cNvSpPr txBox="1">
            <a:spLocks noChangeArrowheads="1"/>
          </p:cNvSpPr>
          <p:nvPr/>
        </p:nvSpPr>
        <p:spPr bwMode="auto">
          <a:xfrm>
            <a:off x="2362200" y="6400800"/>
            <a:ext cx="441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From Government to Governance […]</a:t>
            </a:r>
            <a:r>
              <a:rPr lang="en-US" sz="12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Frahm and Martin (2009)</a:t>
            </a:r>
            <a:endParaRPr lang="en-US" sz="1200" i="1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59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7543800" cy="2743200"/>
          </a:xfrm>
        </p:spPr>
        <p:txBody>
          <a:bodyPr/>
          <a:lstStyle/>
          <a:p>
            <a:r>
              <a:rPr lang="en-US" dirty="0" smtClean="0"/>
              <a:t>Achieving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09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Presented by: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" y="2438400"/>
            <a:ext cx="8534400" cy="41757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Thom </a:t>
            </a:r>
            <a:r>
              <a:rPr lang="en-US" sz="2800" dirty="0" smtClean="0"/>
              <a:t>Reilly, Director, Morrison </a:t>
            </a:r>
            <a:r>
              <a:rPr lang="en-US" sz="2800" dirty="0"/>
              <a:t>Institute for Public </a:t>
            </a:r>
            <a:r>
              <a:rPr lang="en-US" sz="2800" dirty="0" smtClean="0"/>
              <a:t>Policy, Professor, School of Public Affairs, Arizona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68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to Great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Defining </a:t>
            </a:r>
            <a:r>
              <a:rPr lang="en-US" dirty="0"/>
              <a:t>“Great” – calibrating success without business metrics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Level </a:t>
            </a:r>
            <a:r>
              <a:rPr lang="en-US" dirty="0"/>
              <a:t>5 Leadership – getting things done within a diffuse power structure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First </a:t>
            </a:r>
            <a:r>
              <a:rPr lang="en-US" dirty="0"/>
              <a:t>Who – getting the right people on the bus within social sector constraints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The </a:t>
            </a:r>
            <a:r>
              <a:rPr lang="en-US" dirty="0"/>
              <a:t>Hedgehog Concept – rethinking the economic engine without a profit motive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Turning </a:t>
            </a:r>
            <a:r>
              <a:rPr lang="en-US" dirty="0"/>
              <a:t>the Flywheel – building momentum by building the brand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15000" y="5989563"/>
            <a:ext cx="6781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cs typeface="Arial" pitchFamily="34" charset="0"/>
              </a:rPr>
              <a:t>*Collins, J. (2001). </a:t>
            </a:r>
            <a:r>
              <a:rPr lang="en-US" sz="1000" i="1" dirty="0">
                <a:cs typeface="Arial" pitchFamily="34" charset="0"/>
              </a:rPr>
              <a:t>Good to Great</a:t>
            </a:r>
            <a:r>
              <a:rPr lang="en-US" sz="1000" dirty="0">
                <a:cs typeface="Arial" pitchFamily="34" charset="0"/>
              </a:rPr>
              <a:t>. New York: Harper Collins. </a:t>
            </a:r>
          </a:p>
        </p:txBody>
      </p:sp>
    </p:spTree>
    <p:extLst>
      <p:ext uri="{BB962C8B-B14F-4D97-AF65-F5344CB8AC3E}">
        <p14:creationId xmlns:p14="http://schemas.microsoft.com/office/powerpoint/2010/main" val="5305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153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Hedgehog Concept in the Social Sciences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029200" cy="440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867400" y="60960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cs typeface="Arial" pitchFamily="34" charset="0"/>
              </a:rPr>
              <a:t>*Collins, J. (2001). </a:t>
            </a:r>
            <a:r>
              <a:rPr lang="en-US" sz="1000" i="1" dirty="0">
                <a:cs typeface="Arial" pitchFamily="34" charset="0"/>
              </a:rPr>
              <a:t>Good to Great</a:t>
            </a:r>
            <a:r>
              <a:rPr lang="en-US" sz="1000" dirty="0">
                <a:cs typeface="Arial" pitchFamily="34" charset="0"/>
              </a:rPr>
              <a:t>. New York: Harper Collins. </a:t>
            </a:r>
          </a:p>
        </p:txBody>
      </p:sp>
    </p:spTree>
    <p:extLst>
      <p:ext uri="{BB962C8B-B14F-4D97-AF65-F5344CB8AC3E}">
        <p14:creationId xmlns:p14="http://schemas.microsoft.com/office/powerpoint/2010/main" val="209415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265566"/>
            <a:ext cx="7543800" cy="1449387"/>
          </a:xfrm>
        </p:spPr>
        <p:txBody>
          <a:bodyPr/>
          <a:lstStyle/>
          <a:p>
            <a:pPr algn="ctr"/>
            <a:r>
              <a:rPr lang="en-US" dirty="0"/>
              <a:t>The Flywheel in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Social </a:t>
            </a:r>
            <a:r>
              <a:rPr lang="en-US" dirty="0"/>
              <a:t>Sciences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286000" y="1614148"/>
            <a:ext cx="4021738" cy="4419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91200" y="60960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cs typeface="Arial" pitchFamily="34" charset="0"/>
              </a:rPr>
              <a:t>*Collins, J. (2001). </a:t>
            </a:r>
            <a:r>
              <a:rPr lang="en-US" sz="1000" i="1" dirty="0">
                <a:cs typeface="Arial" pitchFamily="34" charset="0"/>
              </a:rPr>
              <a:t>Good to Great</a:t>
            </a:r>
            <a:r>
              <a:rPr lang="en-US" sz="1000" dirty="0">
                <a:cs typeface="Arial" pitchFamily="34" charset="0"/>
              </a:rPr>
              <a:t>. New York: Harper Collins. </a:t>
            </a:r>
          </a:p>
        </p:txBody>
      </p:sp>
    </p:spTree>
    <p:extLst>
      <p:ext uri="{BB962C8B-B14F-4D97-AF65-F5344CB8AC3E}">
        <p14:creationId xmlns:p14="http://schemas.microsoft.com/office/powerpoint/2010/main" val="35976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7543800" cy="2743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Communicating and Effective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200" dirty="0" smtClean="0"/>
              <a:t>Communicating and Effective Leadership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153400" cy="249766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sz="2600" dirty="0" smtClean="0"/>
              <a:t>Civic Engagement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 Respect for the Rule of the </a:t>
            </a:r>
            <a:r>
              <a:rPr lang="en-US" sz="2600" dirty="0"/>
              <a:t>L</a:t>
            </a:r>
            <a:r>
              <a:rPr lang="en-US" sz="2600" dirty="0" smtClean="0"/>
              <a:t>aw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 Transparency and Accountability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 Equity and inclusiveness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 The good governance principles of effectiveness and  efficiency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977467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Fisher, F., Tees, D., Local Government and Public Service Reform Initiative, </a:t>
            </a:r>
            <a:r>
              <a:rPr lang="en-US" sz="900" dirty="0" err="1" smtClean="0"/>
              <a:t>Programme</a:t>
            </a:r>
            <a:r>
              <a:rPr lang="en-US" sz="900" dirty="0" smtClean="0"/>
              <a:t> des Nations </a:t>
            </a:r>
            <a:r>
              <a:rPr lang="en-US" sz="900" dirty="0" err="1" smtClean="0"/>
              <a:t>Unies</a:t>
            </a:r>
            <a:r>
              <a:rPr lang="en-US" sz="900" dirty="0" smtClean="0"/>
              <a:t> pour les </a:t>
            </a:r>
            <a:r>
              <a:rPr lang="en-US" sz="900" dirty="0" err="1" smtClean="0"/>
              <a:t>etablissements</a:t>
            </a:r>
            <a:r>
              <a:rPr lang="en-US" sz="900" dirty="0" smtClean="0"/>
              <a:t> </a:t>
            </a:r>
            <a:r>
              <a:rPr lang="en-US" sz="900" dirty="0" err="1" smtClean="0"/>
              <a:t>humains</a:t>
            </a:r>
            <a:r>
              <a:rPr lang="en-US" sz="900" dirty="0" smtClean="0"/>
              <a:t>. (2005). </a:t>
            </a:r>
            <a:r>
              <a:rPr lang="en-US" sz="900" i="1" dirty="0" smtClean="0"/>
              <a:t>Key competencies for improving local governance</a:t>
            </a:r>
            <a:r>
              <a:rPr lang="en-US" sz="900" dirty="0"/>
              <a:t>. Nairobi : Budapest : UN-HABITAT ; Local Government and Public Service Reform Initiative, Open Society </a:t>
            </a:r>
            <a:r>
              <a:rPr lang="en-US" sz="900" dirty="0" smtClean="0"/>
              <a:t>Institute.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5715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Barriers to Effective Communication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Difference in goals, values, and views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Your experience may be very different from theirs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You may not recognize those differences when you communicate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Your status as an elected or appointed official may be intimidating to others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They may resent the authority you represent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physical set-up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The formal layout of many governing bodies can create a physical and psychological barrier between officials and citizens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76160" y="5983998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Fisher and Tees, 2005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9089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200" dirty="0" smtClean="0"/>
              <a:t>Communicating with Other Elected and Appointed Officials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Describe the quality of dialogue between you and your peers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Is it mostly honest?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Is it formal and not very enlightening?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Is there political in-fighting that makes communication difficult?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Are elected and appointed officials supportive of each other regardless of affiliation?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As you ponder these queries, what do you think might be done to improve the quality of communication?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001416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Fisher and Tees, 2005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8494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Agenda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Regulatory </a:t>
            </a:r>
            <a:r>
              <a:rPr lang="en-US" sz="3600" dirty="0"/>
              <a:t>Boards and </a:t>
            </a:r>
            <a:r>
              <a:rPr lang="en-US" sz="3600" dirty="0" smtClean="0"/>
              <a:t>Expectations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What makes a “Powerful Board</a:t>
            </a:r>
            <a:r>
              <a:rPr lang="en-US" sz="3600" dirty="0" smtClean="0"/>
              <a:t>”?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Board Governance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Achieving Success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Communicating and Effective Leadership 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0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1752600"/>
            <a:ext cx="7543800" cy="2438399"/>
          </a:xfrm>
        </p:spPr>
        <p:txBody>
          <a:bodyPr/>
          <a:lstStyle/>
          <a:p>
            <a:r>
              <a:rPr lang="en-US" dirty="0"/>
              <a:t>Regulatory Boards and Expectations</a:t>
            </a:r>
          </a:p>
        </p:txBody>
      </p:sp>
    </p:spTree>
    <p:extLst>
      <p:ext uri="{BB962C8B-B14F-4D97-AF65-F5344CB8AC3E}">
        <p14:creationId xmlns:p14="http://schemas.microsoft.com/office/powerpoint/2010/main" val="1013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4800600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4400" b="1" i="1" dirty="0">
                <a:solidFill>
                  <a:schemeClr val="tx2"/>
                </a:solidFill>
              </a:rPr>
              <a:t>Good G</a:t>
            </a:r>
            <a:r>
              <a:rPr lang="en-US" sz="4400" b="1" i="1" dirty="0" smtClean="0">
                <a:solidFill>
                  <a:schemeClr val="tx2"/>
                </a:solidFill>
              </a:rPr>
              <a:t>overnance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</a:p>
          <a:p>
            <a:pPr marL="114300" indent="0" algn="ctr"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is vital </a:t>
            </a:r>
            <a:r>
              <a:rPr lang="en-US" sz="4400" dirty="0">
                <a:solidFill>
                  <a:schemeClr val="tx2"/>
                </a:solidFill>
              </a:rPr>
              <a:t>to the </a:t>
            </a:r>
            <a:r>
              <a:rPr lang="en-US" sz="4400" dirty="0" smtClean="0">
                <a:solidFill>
                  <a:schemeClr val="tx2"/>
                </a:solidFill>
              </a:rPr>
              <a:t>foundation </a:t>
            </a:r>
            <a:r>
              <a:rPr lang="en-US" sz="4400" dirty="0">
                <a:solidFill>
                  <a:schemeClr val="tx2"/>
                </a:solidFill>
              </a:rPr>
              <a:t>of any </a:t>
            </a:r>
            <a:r>
              <a:rPr lang="en-US" sz="4400" dirty="0" smtClean="0">
                <a:solidFill>
                  <a:schemeClr val="tx2"/>
                </a:solidFill>
              </a:rPr>
              <a:t>successful organization. It is essential </a:t>
            </a:r>
            <a:r>
              <a:rPr lang="en-US" sz="4400" dirty="0">
                <a:solidFill>
                  <a:schemeClr val="tx2"/>
                </a:solidFill>
              </a:rPr>
              <a:t>to </a:t>
            </a:r>
            <a:r>
              <a:rPr lang="en-US" sz="4400" i="1" dirty="0">
                <a:solidFill>
                  <a:schemeClr val="tx2"/>
                </a:solidFill>
              </a:rPr>
              <a:t>any high performing </a:t>
            </a:r>
            <a:r>
              <a:rPr lang="en-US" sz="4400" dirty="0">
                <a:solidFill>
                  <a:schemeClr val="tx2"/>
                </a:solidFill>
              </a:rPr>
              <a:t>regulatory </a:t>
            </a:r>
            <a:r>
              <a:rPr lang="en-US" sz="4400" dirty="0" smtClean="0">
                <a:solidFill>
                  <a:schemeClr val="tx2"/>
                </a:solidFill>
              </a:rPr>
              <a:t>authority</a:t>
            </a:r>
            <a:r>
              <a:rPr lang="en-US" sz="4400" dirty="0">
                <a:solidFill>
                  <a:schemeClr val="tx2"/>
                </a:solidFill>
              </a:rPr>
              <a:t> </a:t>
            </a:r>
            <a:r>
              <a:rPr lang="en-US" sz="4400" dirty="0" smtClean="0">
                <a:solidFill>
                  <a:schemeClr val="tx2"/>
                </a:solidFill>
              </a:rPr>
              <a:t>and has </a:t>
            </a:r>
            <a:r>
              <a:rPr lang="en-US" sz="4400" dirty="0">
                <a:solidFill>
                  <a:schemeClr val="tx2"/>
                </a:solidFill>
              </a:rPr>
              <a:t>several characteristics</a:t>
            </a:r>
            <a:r>
              <a:rPr lang="en-US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9436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Barry, J. (2014). </a:t>
            </a:r>
            <a:r>
              <a:rPr lang="en-US" sz="1000" i="1" dirty="0"/>
              <a:t>Regulatory Board Governance Toolkit</a:t>
            </a:r>
            <a:r>
              <a:rPr lang="en-US" sz="1000" dirty="0"/>
              <a:t>. Retrieved from: </a:t>
            </a:r>
            <a:r>
              <a:rPr lang="en-US" sz="1000" u="sng" dirty="0">
                <a:hlinkClick r:id="rId2"/>
              </a:rPr>
              <a:t>http://www.icn.ch/images/stories/documents/publications/free_publications/Regulatory_Board_Governance_Toolkit.pdf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516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Good Governance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lvl="0" indent="-742950">
              <a:buFont typeface="+mj-lt"/>
              <a:buAutoNum type="arabicPeriod"/>
            </a:pPr>
            <a:r>
              <a:rPr lang="en-US" sz="4000" dirty="0" smtClean="0"/>
              <a:t>Strategic planning</a:t>
            </a:r>
            <a:endParaRPr lang="en-US" sz="4000" dirty="0"/>
          </a:p>
          <a:p>
            <a:pPr marL="857250" lvl="0" indent="-742950">
              <a:buFont typeface="+mj-lt"/>
              <a:buAutoNum type="arabicPeriod"/>
            </a:pPr>
            <a:r>
              <a:rPr lang="en-US" sz="4000" dirty="0"/>
              <a:t>Making decisions at a policy or direction-setting </a:t>
            </a:r>
            <a:r>
              <a:rPr lang="en-US" sz="4000" dirty="0" smtClean="0"/>
              <a:t>level</a:t>
            </a:r>
          </a:p>
          <a:p>
            <a:pPr marL="857250" lvl="0" indent="-742950">
              <a:buFont typeface="+mj-lt"/>
              <a:buAutoNum type="arabicPeriod"/>
            </a:pPr>
            <a:r>
              <a:rPr lang="en-US" sz="4000" dirty="0" smtClean="0"/>
              <a:t>Monitoring </a:t>
            </a:r>
            <a:r>
              <a:rPr lang="en-US" sz="4000" dirty="0"/>
              <a:t>the progress of Board-approved </a:t>
            </a:r>
            <a:r>
              <a:rPr lang="en-US" sz="4000" dirty="0" smtClean="0"/>
              <a:t>decisions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096000"/>
            <a:ext cx="815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Barry, J. (2014). </a:t>
            </a:r>
            <a:r>
              <a:rPr lang="en-US" sz="1000" i="1" dirty="0"/>
              <a:t>Regulatory Board Governance Toolkit</a:t>
            </a:r>
            <a:r>
              <a:rPr lang="en-US" sz="1000" dirty="0" smtClean="0"/>
              <a:t>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04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685800"/>
            <a:ext cx="7543800" cy="1450757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>Regulatory </a:t>
            </a:r>
            <a:r>
              <a:rPr lang="en-US" sz="5300" dirty="0"/>
              <a:t>Board Governance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1981200"/>
            <a:ext cx="8229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dirty="0"/>
              <a:t>Strategic </a:t>
            </a:r>
            <a:r>
              <a:rPr lang="en-US" sz="2800" dirty="0" smtClean="0"/>
              <a:t>Intent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dirty="0" smtClean="0"/>
              <a:t>Policy </a:t>
            </a:r>
            <a:r>
              <a:rPr lang="en-US" sz="2800" dirty="0"/>
              <a:t>and </a:t>
            </a:r>
            <a:r>
              <a:rPr lang="en-US" sz="2800" dirty="0" smtClean="0"/>
              <a:t>Decision-making</a:t>
            </a:r>
            <a:endParaRPr lang="en-US" sz="28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dirty="0" smtClean="0"/>
              <a:t>Communication </a:t>
            </a:r>
            <a:r>
              <a:rPr lang="en-US" sz="2800" dirty="0"/>
              <a:t>and </a:t>
            </a:r>
            <a:r>
              <a:rPr lang="en-US" sz="2800" dirty="0" smtClean="0"/>
              <a:t>Accountability</a:t>
            </a:r>
            <a:endParaRPr lang="en-US" sz="28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dirty="0" smtClean="0"/>
              <a:t>Evaluation </a:t>
            </a:r>
            <a:r>
              <a:rPr lang="en-US" sz="2800" dirty="0"/>
              <a:t>and </a:t>
            </a:r>
            <a:r>
              <a:rPr lang="en-US" sz="2800" dirty="0" smtClean="0"/>
              <a:t>Improvement</a:t>
            </a:r>
            <a:endParaRPr lang="en-US" sz="28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dirty="0" smtClean="0"/>
              <a:t>Personal </a:t>
            </a:r>
            <a:r>
              <a:rPr lang="en-US" sz="2800" dirty="0"/>
              <a:t>Commitment and Ethical Behavior, possessing the competencies required to fulfil the role of Board </a:t>
            </a:r>
            <a:r>
              <a:rPr lang="en-US" sz="2800" dirty="0" smtClean="0"/>
              <a:t>member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964474" y="6019800"/>
            <a:ext cx="815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Barry, J. (2014). </a:t>
            </a:r>
            <a:r>
              <a:rPr lang="en-US" sz="1000" i="1" dirty="0"/>
              <a:t>Regulatory Board Governance Toolkit</a:t>
            </a:r>
            <a:r>
              <a:rPr lang="en-US" sz="1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629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054826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Expectations </a:t>
            </a:r>
            <a:r>
              <a:rPr lang="en-US" dirty="0"/>
              <a:t>of Regulatory Board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2133600"/>
            <a:ext cx="7620000" cy="289560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800" dirty="0" smtClean="0"/>
              <a:t> Act </a:t>
            </a:r>
            <a:r>
              <a:rPr lang="en-US" sz="2800" dirty="0"/>
              <a:t>honestly and in good faith 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 smtClean="0"/>
              <a:t> Exercise </a:t>
            </a:r>
            <a:r>
              <a:rPr lang="en-US" sz="2800" dirty="0"/>
              <a:t>powers for proper purpose 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 smtClean="0"/>
              <a:t> Do </a:t>
            </a:r>
            <a:r>
              <a:rPr lang="en-US" sz="2800" dirty="0"/>
              <a:t>not misuse information or position 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 smtClean="0"/>
              <a:t> Exercise </a:t>
            </a:r>
            <a:r>
              <a:rPr lang="en-US" sz="2800" dirty="0"/>
              <a:t>care and diligence 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 smtClean="0"/>
              <a:t> Disclose conflicts of interest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984863"/>
            <a:ext cx="815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Barry, J. (2014). </a:t>
            </a:r>
            <a:r>
              <a:rPr lang="en-US" sz="1000" i="1" dirty="0"/>
              <a:t>Regulatory Board Governance Toolkit</a:t>
            </a:r>
            <a:r>
              <a:rPr lang="en-US" sz="1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542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7543800" cy="2743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Makes a “Powerful Board”?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73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</TotalTime>
  <Words>1287</Words>
  <Application>Microsoft Office PowerPoint</Application>
  <PresentationFormat>On-screen Show (4:3)</PresentationFormat>
  <Paragraphs>202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Retrospect</vt:lpstr>
      <vt:lpstr>Board and Commission Governance </vt:lpstr>
      <vt:lpstr>Presented by:</vt:lpstr>
      <vt:lpstr>Agenda</vt:lpstr>
      <vt:lpstr>Regulatory Boards and Expectations</vt:lpstr>
      <vt:lpstr>PowerPoint Presentation</vt:lpstr>
      <vt:lpstr>Good Governance</vt:lpstr>
      <vt:lpstr> Regulatory Board Governance </vt:lpstr>
      <vt:lpstr> Expectations of Regulatory Board  </vt:lpstr>
      <vt:lpstr>What Makes a “Powerful Board”?</vt:lpstr>
      <vt:lpstr>What Boards Do</vt:lpstr>
      <vt:lpstr>Powerful Boards</vt:lpstr>
      <vt:lpstr>What is preventing you from thinking  BIG?</vt:lpstr>
      <vt:lpstr>Flaws with Board Governance</vt:lpstr>
      <vt:lpstr>Toward a  New Governance</vt:lpstr>
      <vt:lpstr>Toward a New Governance</vt:lpstr>
      <vt:lpstr>New Governance Paradigm</vt:lpstr>
      <vt:lpstr>PowerPoint Presentation</vt:lpstr>
      <vt:lpstr>PowerPoint Presentation</vt:lpstr>
      <vt:lpstr>Achieving Success</vt:lpstr>
      <vt:lpstr>Good to Great</vt:lpstr>
      <vt:lpstr>The Hedgehog Concept in the Social Sciences</vt:lpstr>
      <vt:lpstr>The Flywheel in the  Social Sciences</vt:lpstr>
      <vt:lpstr>Communicating and Effective Leadership</vt:lpstr>
      <vt:lpstr>Communicating and Effective Leadership</vt:lpstr>
      <vt:lpstr>Barriers to Effective Communication</vt:lpstr>
      <vt:lpstr>Communicating with Other Elected and Appointed Officials</vt:lpstr>
    </vt:vector>
  </TitlesOfParts>
  <Company>SDSU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Style Inventory</dc:title>
  <dc:creator>Social Work Student 2</dc:creator>
  <cp:lastModifiedBy>Vare, Danielle R.@NMVB</cp:lastModifiedBy>
  <cp:revision>62</cp:revision>
  <dcterms:created xsi:type="dcterms:W3CDTF">2015-09-01T17:39:11Z</dcterms:created>
  <dcterms:modified xsi:type="dcterms:W3CDTF">2015-09-08T17:15:50Z</dcterms:modified>
</cp:coreProperties>
</file>